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320" r:id="rId3"/>
    <p:sldId id="324" r:id="rId4"/>
    <p:sldId id="325" r:id="rId5"/>
    <p:sldId id="276" r:id="rId6"/>
    <p:sldId id="269" r:id="rId7"/>
    <p:sldId id="328" r:id="rId8"/>
    <p:sldId id="330" r:id="rId9"/>
    <p:sldId id="323" r:id="rId10"/>
    <p:sldId id="322" r:id="rId11"/>
    <p:sldId id="321" r:id="rId12"/>
    <p:sldId id="329" r:id="rId13"/>
    <p:sldId id="300" r:id="rId14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6" userDrawn="1">
          <p15:clr>
            <a:srgbClr val="A4A3A4"/>
          </p15:clr>
        </p15:guide>
        <p15:guide id="2" pos="2179" userDrawn="1">
          <p15:clr>
            <a:srgbClr val="A4A3A4"/>
          </p15:clr>
        </p15:guide>
        <p15:guide id="3" orient="horz" pos="3133" userDrawn="1">
          <p15:clr>
            <a:srgbClr val="A4A3A4"/>
          </p15:clr>
        </p15:guide>
        <p15:guide id="4" pos="2160" userDrawn="1">
          <p15:clr>
            <a:srgbClr val="A4A3A4"/>
          </p15:clr>
        </p15:guide>
        <p15:guide id="5" orient="horz" pos="2880" userDrawn="1">
          <p15:clr>
            <a:srgbClr val="A4A3A4"/>
          </p15:clr>
        </p15:guide>
        <p15:guide id="6" orient="horz" pos="3128" userDrawn="1">
          <p15:clr>
            <a:srgbClr val="A4A3A4"/>
          </p15:clr>
        </p15:guide>
        <p15:guide id="7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6"/>
        <p:guide pos="2179"/>
        <p:guide orient="horz" pos="3133"/>
        <p:guide pos="2160"/>
        <p:guide orient="horz" pos="2880"/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Arkusz1!$A$2:$A$26</c:f>
              <c:strCache>
                <c:ptCount val="25"/>
                <c:pt idx="0">
                  <c:v>Ireland</c:v>
                </c:pt>
                <c:pt idx="1">
                  <c:v>Poland</c:v>
                </c:pt>
                <c:pt idx="2">
                  <c:v>Spain</c:v>
                </c:pt>
                <c:pt idx="3">
                  <c:v>Netherlands</c:v>
                </c:pt>
                <c:pt idx="4">
                  <c:v>Germany</c:v>
                </c:pt>
                <c:pt idx="5">
                  <c:v>France</c:v>
                </c:pt>
                <c:pt idx="6">
                  <c:v>Belgium</c:v>
                </c:pt>
                <c:pt idx="7">
                  <c:v>Portugal</c:v>
                </c:pt>
                <c:pt idx="8">
                  <c:v>Czech Republic</c:v>
                </c:pt>
                <c:pt idx="9">
                  <c:v>Slovakia</c:v>
                </c:pt>
                <c:pt idx="10">
                  <c:v>Italy</c:v>
                </c:pt>
                <c:pt idx="11">
                  <c:v>Hungary</c:v>
                </c:pt>
                <c:pt idx="12">
                  <c:v>Romania</c:v>
                </c:pt>
                <c:pt idx="13">
                  <c:v>Lithuania</c:v>
                </c:pt>
                <c:pt idx="14">
                  <c:v>Greece</c:v>
                </c:pt>
                <c:pt idx="15">
                  <c:v>Slovenia</c:v>
                </c:pt>
                <c:pt idx="16">
                  <c:v>Bulgaria</c:v>
                </c:pt>
                <c:pt idx="17">
                  <c:v>Austria</c:v>
                </c:pt>
                <c:pt idx="18">
                  <c:v>Norway</c:v>
                </c:pt>
                <c:pt idx="19">
                  <c:v>Croatia</c:v>
                </c:pt>
                <c:pt idx="20">
                  <c:v>Denmark</c:v>
                </c:pt>
                <c:pt idx="21">
                  <c:v>Latvia</c:v>
                </c:pt>
                <c:pt idx="22">
                  <c:v>Luxembourg</c:v>
                </c:pt>
                <c:pt idx="23">
                  <c:v>Cyprus</c:v>
                </c:pt>
                <c:pt idx="24">
                  <c:v>Switzerland</c:v>
                </c:pt>
              </c:strCache>
            </c:strRef>
          </c:cat>
          <c:val>
            <c:numRef>
              <c:f>Arkusz1!$B$2:$B$26</c:f>
              <c:numCache>
                <c:formatCode>#,##0</c:formatCode>
                <c:ptCount val="25"/>
                <c:pt idx="0">
                  <c:v>3510</c:v>
                </c:pt>
                <c:pt idx="1">
                  <c:v>2792</c:v>
                </c:pt>
                <c:pt idx="2">
                  <c:v>1930</c:v>
                </c:pt>
                <c:pt idx="3">
                  <c:v>1709</c:v>
                </c:pt>
                <c:pt idx="4" formatCode="General">
                  <c:v>989</c:v>
                </c:pt>
                <c:pt idx="5" formatCode="General">
                  <c:v>645</c:v>
                </c:pt>
                <c:pt idx="6" formatCode="General">
                  <c:v>458</c:v>
                </c:pt>
                <c:pt idx="7" formatCode="General">
                  <c:v>329</c:v>
                </c:pt>
                <c:pt idx="8" formatCode="General">
                  <c:v>311</c:v>
                </c:pt>
                <c:pt idx="9" formatCode="General">
                  <c:v>245</c:v>
                </c:pt>
                <c:pt idx="10" formatCode="General">
                  <c:v>241</c:v>
                </c:pt>
                <c:pt idx="11" formatCode="General">
                  <c:v>223</c:v>
                </c:pt>
                <c:pt idx="12" formatCode="General">
                  <c:v>205</c:v>
                </c:pt>
                <c:pt idx="13" formatCode="General">
                  <c:v>122</c:v>
                </c:pt>
                <c:pt idx="14" formatCode="General">
                  <c:v>106</c:v>
                </c:pt>
                <c:pt idx="15" formatCode="General">
                  <c:v>103</c:v>
                </c:pt>
                <c:pt idx="16" formatCode="General">
                  <c:v>97</c:v>
                </c:pt>
                <c:pt idx="17" formatCode="General">
                  <c:v>42</c:v>
                </c:pt>
                <c:pt idx="18" formatCode="General">
                  <c:v>27</c:v>
                </c:pt>
                <c:pt idx="19" formatCode="General">
                  <c:v>26</c:v>
                </c:pt>
                <c:pt idx="20" formatCode="General">
                  <c:v>23</c:v>
                </c:pt>
                <c:pt idx="21" formatCode="General">
                  <c:v>16</c:v>
                </c:pt>
                <c:pt idx="22" formatCode="General">
                  <c:v>9</c:v>
                </c:pt>
                <c:pt idx="23" formatCode="General">
                  <c:v>2</c:v>
                </c:pt>
                <c:pt idx="24" formatCode="General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02-468F-9759-DC525F81F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68768"/>
        <c:axId val="7591040"/>
      </c:barChart>
      <c:catAx>
        <c:axId val="7568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591040"/>
        <c:crosses val="autoZero"/>
        <c:auto val="1"/>
        <c:lblAlgn val="ctr"/>
        <c:lblOffset val="100"/>
        <c:noMultiLvlLbl val="0"/>
      </c:catAx>
      <c:valAx>
        <c:axId val="759104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75687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316394478467959E-2"/>
          <c:y val="7.6889460805088239E-2"/>
          <c:w val="0.83114404102264994"/>
          <c:h val="0.735767469098362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Arkusz1!$A$2:$A$23</c:f>
              <c:strCache>
                <c:ptCount val="22"/>
                <c:pt idx="0">
                  <c:v>Ireland</c:v>
                </c:pt>
                <c:pt idx="1">
                  <c:v>Poland</c:v>
                </c:pt>
                <c:pt idx="2">
                  <c:v>Spain</c:v>
                </c:pt>
                <c:pt idx="3">
                  <c:v>Germany</c:v>
                </c:pt>
                <c:pt idx="4">
                  <c:v>Netherlands</c:v>
                </c:pt>
                <c:pt idx="5">
                  <c:v>France</c:v>
                </c:pt>
                <c:pt idx="6">
                  <c:v>Czech Republic</c:v>
                </c:pt>
                <c:pt idx="7">
                  <c:v>Portugal</c:v>
                </c:pt>
                <c:pt idx="8">
                  <c:v>Belgium</c:v>
                </c:pt>
                <c:pt idx="9">
                  <c:v>Hungary</c:v>
                </c:pt>
                <c:pt idx="10">
                  <c:v>Romania</c:v>
                </c:pt>
                <c:pt idx="11">
                  <c:v>Slovakia</c:v>
                </c:pt>
                <c:pt idx="12">
                  <c:v>Lithuania</c:v>
                </c:pt>
                <c:pt idx="13">
                  <c:v>Greece</c:v>
                </c:pt>
                <c:pt idx="14">
                  <c:v>Slovenia</c:v>
                </c:pt>
                <c:pt idx="15">
                  <c:v>Italy</c:v>
                </c:pt>
                <c:pt idx="16">
                  <c:v>Bulgaria</c:v>
                </c:pt>
                <c:pt idx="17">
                  <c:v>Latvia</c:v>
                </c:pt>
                <c:pt idx="18">
                  <c:v>Croatia</c:v>
                </c:pt>
                <c:pt idx="19">
                  <c:v>Austria</c:v>
                </c:pt>
                <c:pt idx="20">
                  <c:v>Denmark</c:v>
                </c:pt>
                <c:pt idx="21">
                  <c:v>Luxembourg</c:v>
                </c:pt>
              </c:strCache>
            </c:strRef>
          </c:cat>
          <c:val>
            <c:numRef>
              <c:f>Arkusz1!$B$2:$B$23</c:f>
              <c:numCache>
                <c:formatCode>General</c:formatCode>
                <c:ptCount val="22"/>
                <c:pt idx="0">
                  <c:v>2070</c:v>
                </c:pt>
                <c:pt idx="1">
                  <c:v>1346</c:v>
                </c:pt>
                <c:pt idx="2">
                  <c:v>642</c:v>
                </c:pt>
                <c:pt idx="3">
                  <c:v>594</c:v>
                </c:pt>
                <c:pt idx="4">
                  <c:v>513</c:v>
                </c:pt>
                <c:pt idx="5">
                  <c:v>289</c:v>
                </c:pt>
                <c:pt idx="6">
                  <c:v>219</c:v>
                </c:pt>
                <c:pt idx="7">
                  <c:v>141</c:v>
                </c:pt>
                <c:pt idx="8">
                  <c:v>116</c:v>
                </c:pt>
                <c:pt idx="9">
                  <c:v>110</c:v>
                </c:pt>
                <c:pt idx="10">
                  <c:v>109</c:v>
                </c:pt>
                <c:pt idx="11">
                  <c:v>104</c:v>
                </c:pt>
                <c:pt idx="12">
                  <c:v>92</c:v>
                </c:pt>
                <c:pt idx="13">
                  <c:v>39</c:v>
                </c:pt>
                <c:pt idx="14">
                  <c:v>34</c:v>
                </c:pt>
                <c:pt idx="15">
                  <c:v>29</c:v>
                </c:pt>
                <c:pt idx="16">
                  <c:v>20</c:v>
                </c:pt>
                <c:pt idx="17">
                  <c:v>14</c:v>
                </c:pt>
                <c:pt idx="18">
                  <c:v>8</c:v>
                </c:pt>
                <c:pt idx="19">
                  <c:v>8</c:v>
                </c:pt>
                <c:pt idx="20">
                  <c:v>3</c:v>
                </c:pt>
                <c:pt idx="2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5A-456B-9B5A-2B95AC368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09728"/>
        <c:axId val="7640192"/>
      </c:barChart>
      <c:catAx>
        <c:axId val="7609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640192"/>
        <c:crosses val="autoZero"/>
        <c:auto val="1"/>
        <c:lblAlgn val="ctr"/>
        <c:lblOffset val="100"/>
        <c:noMultiLvlLbl val="0"/>
      </c:catAx>
      <c:valAx>
        <c:axId val="7640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6097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513925342665498E-2"/>
          <c:y val="5.5919607858245998E-2"/>
          <c:w val="0.83114404102264994"/>
          <c:h val="0.735767469098362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Arkusz1!$A$2:$A$23</c:f>
              <c:strCache>
                <c:ptCount val="22"/>
                <c:pt idx="0">
                  <c:v>Poland</c:v>
                </c:pt>
                <c:pt idx="1">
                  <c:v>Romania</c:v>
                </c:pt>
                <c:pt idx="2">
                  <c:v>Hungary</c:v>
                </c:pt>
                <c:pt idx="3">
                  <c:v>Lithuania</c:v>
                </c:pt>
                <c:pt idx="4">
                  <c:v>Slovakia</c:v>
                </c:pt>
                <c:pt idx="5">
                  <c:v>Netherlands</c:v>
                </c:pt>
                <c:pt idx="6">
                  <c:v>Bulgaria</c:v>
                </c:pt>
                <c:pt idx="7">
                  <c:v>Germany</c:v>
                </c:pt>
                <c:pt idx="8">
                  <c:v>Portugal</c:v>
                </c:pt>
                <c:pt idx="9">
                  <c:v>Spain</c:v>
                </c:pt>
                <c:pt idx="10">
                  <c:v>Czech Republic</c:v>
                </c:pt>
                <c:pt idx="11">
                  <c:v>Ireland</c:v>
                </c:pt>
                <c:pt idx="12">
                  <c:v>Belgium</c:v>
                </c:pt>
                <c:pt idx="13">
                  <c:v>Slovenia</c:v>
                </c:pt>
                <c:pt idx="14">
                  <c:v>Latvia</c:v>
                </c:pt>
                <c:pt idx="15">
                  <c:v>Estonia</c:v>
                </c:pt>
                <c:pt idx="16">
                  <c:v>Denmark</c:v>
                </c:pt>
                <c:pt idx="17">
                  <c:v>Croatia</c:v>
                </c:pt>
                <c:pt idx="18">
                  <c:v>Austria</c:v>
                </c:pt>
                <c:pt idx="19">
                  <c:v>Luxembourg</c:v>
                </c:pt>
                <c:pt idx="20">
                  <c:v>France</c:v>
                </c:pt>
                <c:pt idx="21">
                  <c:v>Sweden</c:v>
                </c:pt>
              </c:strCache>
            </c:strRef>
          </c:cat>
          <c:val>
            <c:numRef>
              <c:f>Arkusz1!$B$2:$B$23</c:f>
              <c:numCache>
                <c:formatCode>General</c:formatCode>
                <c:ptCount val="22"/>
                <c:pt idx="0">
                  <c:v>3601</c:v>
                </c:pt>
                <c:pt idx="1">
                  <c:v>1318</c:v>
                </c:pt>
                <c:pt idx="2">
                  <c:v>969</c:v>
                </c:pt>
                <c:pt idx="3">
                  <c:v>627</c:v>
                </c:pt>
                <c:pt idx="4">
                  <c:v>469</c:v>
                </c:pt>
                <c:pt idx="5">
                  <c:v>325</c:v>
                </c:pt>
                <c:pt idx="6">
                  <c:v>296</c:v>
                </c:pt>
                <c:pt idx="7">
                  <c:v>205</c:v>
                </c:pt>
                <c:pt idx="8">
                  <c:v>202</c:v>
                </c:pt>
                <c:pt idx="9">
                  <c:v>178</c:v>
                </c:pt>
                <c:pt idx="10">
                  <c:v>152</c:v>
                </c:pt>
                <c:pt idx="11">
                  <c:v>122</c:v>
                </c:pt>
                <c:pt idx="12">
                  <c:v>76</c:v>
                </c:pt>
                <c:pt idx="13">
                  <c:v>75</c:v>
                </c:pt>
                <c:pt idx="14">
                  <c:v>74</c:v>
                </c:pt>
                <c:pt idx="15">
                  <c:v>65</c:v>
                </c:pt>
                <c:pt idx="16">
                  <c:v>61</c:v>
                </c:pt>
                <c:pt idx="17">
                  <c:v>55</c:v>
                </c:pt>
                <c:pt idx="18">
                  <c:v>25</c:v>
                </c:pt>
                <c:pt idx="19">
                  <c:v>18</c:v>
                </c:pt>
                <c:pt idx="20">
                  <c:v>9</c:v>
                </c:pt>
                <c:pt idx="2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A3-441F-A0B9-8A343A3926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057088"/>
        <c:axId val="7705728"/>
      </c:barChart>
      <c:catAx>
        <c:axId val="84057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05728"/>
        <c:crosses val="autoZero"/>
        <c:auto val="1"/>
        <c:lblAlgn val="ctr"/>
        <c:lblOffset val="100"/>
        <c:noMultiLvlLbl val="0"/>
      </c:catAx>
      <c:valAx>
        <c:axId val="7705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840570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Arkusz1!$A$2:$A$23</c:f>
              <c:strCache>
                <c:ptCount val="22"/>
                <c:pt idx="0">
                  <c:v>Poland</c:v>
                </c:pt>
                <c:pt idx="1">
                  <c:v>Romania</c:v>
                </c:pt>
                <c:pt idx="2">
                  <c:v>Lithuania</c:v>
                </c:pt>
                <c:pt idx="3">
                  <c:v>Hungary</c:v>
                </c:pt>
                <c:pt idx="4">
                  <c:v>Slovakia</c:v>
                </c:pt>
                <c:pt idx="5">
                  <c:v>Netherlands</c:v>
                </c:pt>
                <c:pt idx="6">
                  <c:v>Bulgaria</c:v>
                </c:pt>
                <c:pt idx="7">
                  <c:v>Spain</c:v>
                </c:pt>
                <c:pt idx="8">
                  <c:v>Germany </c:v>
                </c:pt>
                <c:pt idx="9">
                  <c:v>Portugal</c:v>
                </c:pt>
                <c:pt idx="10">
                  <c:v>Latvia</c:v>
                </c:pt>
                <c:pt idx="11">
                  <c:v>Belgium</c:v>
                </c:pt>
                <c:pt idx="12">
                  <c:v>Slovenia</c:v>
                </c:pt>
                <c:pt idx="13">
                  <c:v>Ireland</c:v>
                </c:pt>
                <c:pt idx="14">
                  <c:v>Czech Republic</c:v>
                </c:pt>
                <c:pt idx="15">
                  <c:v>Estonia</c:v>
                </c:pt>
                <c:pt idx="16">
                  <c:v>Croatia</c:v>
                </c:pt>
                <c:pt idx="17">
                  <c:v>France</c:v>
                </c:pt>
                <c:pt idx="18">
                  <c:v>Denmark</c:v>
                </c:pt>
                <c:pt idx="19">
                  <c:v>Italy</c:v>
                </c:pt>
                <c:pt idx="20">
                  <c:v>Luxembourg</c:v>
                </c:pt>
                <c:pt idx="21">
                  <c:v>Austria</c:v>
                </c:pt>
              </c:strCache>
            </c:strRef>
          </c:cat>
          <c:val>
            <c:numRef>
              <c:f>Arkusz1!$B$2:$B$23</c:f>
              <c:numCache>
                <c:formatCode>General</c:formatCode>
                <c:ptCount val="22"/>
                <c:pt idx="0">
                  <c:v>3276</c:v>
                </c:pt>
                <c:pt idx="1">
                  <c:v>1642</c:v>
                </c:pt>
                <c:pt idx="2">
                  <c:v>972</c:v>
                </c:pt>
                <c:pt idx="3">
                  <c:v>968</c:v>
                </c:pt>
                <c:pt idx="4">
                  <c:v>635</c:v>
                </c:pt>
                <c:pt idx="5">
                  <c:v>473</c:v>
                </c:pt>
                <c:pt idx="6">
                  <c:v>389</c:v>
                </c:pt>
                <c:pt idx="7">
                  <c:v>325</c:v>
                </c:pt>
                <c:pt idx="8">
                  <c:v>270</c:v>
                </c:pt>
                <c:pt idx="9">
                  <c:v>249</c:v>
                </c:pt>
                <c:pt idx="10">
                  <c:v>228</c:v>
                </c:pt>
                <c:pt idx="11">
                  <c:v>178</c:v>
                </c:pt>
                <c:pt idx="12">
                  <c:v>177</c:v>
                </c:pt>
                <c:pt idx="13">
                  <c:v>159</c:v>
                </c:pt>
                <c:pt idx="14">
                  <c:v>102</c:v>
                </c:pt>
                <c:pt idx="15">
                  <c:v>69</c:v>
                </c:pt>
                <c:pt idx="16">
                  <c:v>64</c:v>
                </c:pt>
                <c:pt idx="17">
                  <c:v>47</c:v>
                </c:pt>
                <c:pt idx="18">
                  <c:v>38</c:v>
                </c:pt>
                <c:pt idx="19">
                  <c:v>37</c:v>
                </c:pt>
                <c:pt idx="20">
                  <c:v>34</c:v>
                </c:pt>
                <c:pt idx="2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6C-4CB9-B018-A9BDDF8E9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28512"/>
        <c:axId val="36381824"/>
      </c:barChart>
      <c:catAx>
        <c:axId val="7728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36381824"/>
        <c:crosses val="autoZero"/>
        <c:auto val="1"/>
        <c:lblAlgn val="ctr"/>
        <c:lblOffset val="100"/>
        <c:noMultiLvlLbl val="0"/>
      </c:catAx>
      <c:valAx>
        <c:axId val="36381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285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37605715952177E-2"/>
          <c:y val="5.8418652931871644E-2"/>
          <c:w val="0.79642036064936328"/>
          <c:h val="0.73326842402473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Arkusz1!$A$2:$A$16</c:f>
              <c:strCache>
                <c:ptCount val="15"/>
                <c:pt idx="0">
                  <c:v>Poland</c:v>
                </c:pt>
                <c:pt idx="1">
                  <c:v>Bulgaria</c:v>
                </c:pt>
                <c:pt idx="2">
                  <c:v>Ireland</c:v>
                </c:pt>
                <c:pt idx="3">
                  <c:v>Netherlands</c:v>
                </c:pt>
                <c:pt idx="4">
                  <c:v>Romania</c:v>
                </c:pt>
                <c:pt idx="5">
                  <c:v>Lithuania</c:v>
                </c:pt>
                <c:pt idx="6">
                  <c:v>Germany </c:v>
                </c:pt>
                <c:pt idx="7">
                  <c:v>France</c:v>
                </c:pt>
                <c:pt idx="8">
                  <c:v>Slovakia</c:v>
                </c:pt>
                <c:pt idx="9">
                  <c:v>Belgium</c:v>
                </c:pt>
                <c:pt idx="10">
                  <c:v>Hungary</c:v>
                </c:pt>
                <c:pt idx="11">
                  <c:v>Latvia</c:v>
                </c:pt>
                <c:pt idx="12">
                  <c:v>Portugal</c:v>
                </c:pt>
                <c:pt idx="13">
                  <c:v>Czech Republic</c:v>
                </c:pt>
                <c:pt idx="14">
                  <c:v>Luxembourg</c:v>
                </c:pt>
              </c:strCache>
            </c:strRef>
          </c:cat>
          <c:val>
            <c:numRef>
              <c:f>Arkusz1!$B$2:$B$16</c:f>
              <c:numCache>
                <c:formatCode>#,##0</c:formatCode>
                <c:ptCount val="15"/>
                <c:pt idx="0">
                  <c:v>560763</c:v>
                </c:pt>
                <c:pt idx="1">
                  <c:v>364848</c:v>
                </c:pt>
                <c:pt idx="2">
                  <c:v>216539</c:v>
                </c:pt>
                <c:pt idx="3">
                  <c:v>197420</c:v>
                </c:pt>
                <c:pt idx="4">
                  <c:v>128992</c:v>
                </c:pt>
                <c:pt idx="5">
                  <c:v>73064</c:v>
                </c:pt>
                <c:pt idx="6">
                  <c:v>55541</c:v>
                </c:pt>
                <c:pt idx="7">
                  <c:v>54767</c:v>
                </c:pt>
                <c:pt idx="8">
                  <c:v>44551</c:v>
                </c:pt>
                <c:pt idx="9">
                  <c:v>33360</c:v>
                </c:pt>
                <c:pt idx="10">
                  <c:v>22357</c:v>
                </c:pt>
                <c:pt idx="11">
                  <c:v>17273</c:v>
                </c:pt>
                <c:pt idx="12">
                  <c:v>14323</c:v>
                </c:pt>
                <c:pt idx="13">
                  <c:v>11712</c:v>
                </c:pt>
                <c:pt idx="14">
                  <c:v>7360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B0-4E2D-A9D6-1BAE1E51E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432128"/>
        <c:axId val="8855552"/>
      </c:barChart>
      <c:catAx>
        <c:axId val="36432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8855552"/>
        <c:crosses val="autoZero"/>
        <c:auto val="1"/>
        <c:lblAlgn val="ctr"/>
        <c:lblOffset val="100"/>
        <c:noMultiLvlLbl val="0"/>
      </c:catAx>
      <c:valAx>
        <c:axId val="88555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64321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411"/>
          </a:xfrm>
          <a:prstGeom prst="rect">
            <a:avLst/>
          </a:prstGeom>
        </p:spPr>
        <p:txBody>
          <a:bodyPr vert="horz" lIns="91412" tIns="45707" rIns="91412" bIns="45707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6411"/>
          </a:xfrm>
          <a:prstGeom prst="rect">
            <a:avLst/>
          </a:prstGeom>
        </p:spPr>
        <p:txBody>
          <a:bodyPr vert="horz" lIns="91412" tIns="45707" rIns="91412" bIns="45707" rtlCol="0"/>
          <a:lstStyle>
            <a:lvl1pPr algn="r">
              <a:defRPr sz="1200"/>
            </a:lvl1pPr>
          </a:lstStyle>
          <a:p>
            <a:fld id="{1E7BD14D-8DB2-4AFD-BC23-A1616D403ED7}" type="datetimeFigureOut">
              <a:rPr lang="pl-PL" smtClean="0"/>
              <a:pPr/>
              <a:t>2018-10-09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4"/>
            <a:ext cx="2945659" cy="496411"/>
          </a:xfrm>
          <a:prstGeom prst="rect">
            <a:avLst/>
          </a:prstGeom>
        </p:spPr>
        <p:txBody>
          <a:bodyPr vert="horz" lIns="91412" tIns="45707" rIns="91412" bIns="45707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5" y="9430094"/>
            <a:ext cx="2945659" cy="496411"/>
          </a:xfrm>
          <a:prstGeom prst="rect">
            <a:avLst/>
          </a:prstGeom>
        </p:spPr>
        <p:txBody>
          <a:bodyPr vert="horz" lIns="91412" tIns="45707" rIns="91412" bIns="45707" rtlCol="0" anchor="b"/>
          <a:lstStyle>
            <a:lvl1pPr algn="r">
              <a:defRPr sz="1200"/>
            </a:lvl1pPr>
          </a:lstStyle>
          <a:p>
            <a:fld id="{84A95221-30BA-463B-A2AE-62E4E628A2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3148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411"/>
          </a:xfrm>
          <a:prstGeom prst="rect">
            <a:avLst/>
          </a:prstGeom>
        </p:spPr>
        <p:txBody>
          <a:bodyPr vert="horz" lIns="91412" tIns="45707" rIns="91412" bIns="45707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411"/>
          </a:xfrm>
          <a:prstGeom prst="rect">
            <a:avLst/>
          </a:prstGeom>
        </p:spPr>
        <p:txBody>
          <a:bodyPr vert="horz" lIns="91412" tIns="45707" rIns="91412" bIns="45707" rtlCol="0"/>
          <a:lstStyle>
            <a:lvl1pPr algn="r">
              <a:defRPr sz="1200"/>
            </a:lvl1pPr>
          </a:lstStyle>
          <a:p>
            <a:fld id="{82453628-687D-4240-AAA6-DB54F7718556}" type="datetimeFigureOut">
              <a:rPr lang="pl-PL" smtClean="0"/>
              <a:pPr/>
              <a:t>2018-10-09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7" rIns="91412" bIns="45707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1412" tIns="45707" rIns="91412" bIns="45707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4"/>
            <a:ext cx="2945659" cy="496411"/>
          </a:xfrm>
          <a:prstGeom prst="rect">
            <a:avLst/>
          </a:prstGeom>
        </p:spPr>
        <p:txBody>
          <a:bodyPr vert="horz" lIns="91412" tIns="45707" rIns="91412" bIns="45707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5" y="9430094"/>
            <a:ext cx="2945659" cy="496411"/>
          </a:xfrm>
          <a:prstGeom prst="rect">
            <a:avLst/>
          </a:prstGeom>
        </p:spPr>
        <p:txBody>
          <a:bodyPr vert="horz" lIns="91412" tIns="45707" rIns="91412" bIns="45707" rtlCol="0" anchor="b"/>
          <a:lstStyle>
            <a:lvl1pPr algn="r">
              <a:defRPr sz="1200"/>
            </a:lvl1pPr>
          </a:lstStyle>
          <a:p>
            <a:fld id="{1F50DE3F-9617-4662-81C5-7FDA8BA2017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533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6334472" cy="1470025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76872"/>
            <a:ext cx="7776864" cy="3312368"/>
          </a:xfrm>
        </p:spPr>
        <p:txBody>
          <a:bodyPr>
            <a:normAutofit/>
          </a:bodyPr>
          <a:lstStyle>
            <a:lvl1pPr marL="0" indent="0" algn="r">
              <a:buNone/>
              <a:defRPr sz="4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Dodaj wprowadzenie, krótkie hasło lub wbij tytuł prezentacji jeśli w polu 			powyżej wprowadziłeś pełną nazwę zrzeszenia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Warszawa 01.01.2013 r.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9E57-929C-4233-9FD7-E427EC7D3C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16632"/>
            <a:ext cx="6491064" cy="792088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070C0"/>
                </a:solidFill>
              </a:defRPr>
            </a:lvl1pPr>
          </a:lstStyle>
          <a:p>
            <a:r>
              <a:rPr lang="pl-PL" dirty="0"/>
              <a:t>Edytuj nagłówek sekcji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Warszawa 01.01.2013 r.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9E57-929C-4233-9FD7-E427EC7D3C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2"/>
          <p:cNvSpPr>
            <a:spLocks noGrp="1"/>
          </p:cNvSpPr>
          <p:nvPr>
            <p:ph type="subTitle" idx="13" hasCustomPrompt="1"/>
          </p:nvPr>
        </p:nvSpPr>
        <p:spPr>
          <a:xfrm>
            <a:off x="467544" y="1700808"/>
            <a:ext cx="8208912" cy="792088"/>
          </a:xfrm>
        </p:spPr>
        <p:txBody>
          <a:bodyPr>
            <a:normAutofit/>
          </a:bodyPr>
          <a:lstStyle>
            <a:lvl1pPr marL="0" indent="0" algn="l">
              <a:buNone/>
              <a:defRPr sz="4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err="1"/>
              <a:t>Sródtytuł</a:t>
            </a:r>
            <a:endParaRPr lang="pl-PL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722312" y="3717032"/>
            <a:ext cx="7810127" cy="1500187"/>
          </a:xfrm>
        </p:spPr>
        <p:txBody>
          <a:bodyPr anchor="t" anchorCtr="0"/>
          <a:lstStyle>
            <a:lvl1pPr marL="0" indent="0" algn="r">
              <a:buNone/>
              <a:defRPr sz="20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dodać wprowadzenie do sekcji, krótki opis, lub powtórz tytuł prezentacji jeśli w górnym oknie zdecydowałeś się na wprowadzenie pełnej nazwy zrzeszenia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Warszawa 01.01.2013 r.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9E57-929C-4233-9FD7-E427EC7D3C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3" hasCustomPrompt="1"/>
          </p:nvPr>
        </p:nvSpPr>
        <p:spPr>
          <a:xfrm>
            <a:off x="755576" y="2348880"/>
            <a:ext cx="7776864" cy="1368152"/>
          </a:xfrm>
        </p:spPr>
        <p:txBody>
          <a:bodyPr anchor="b" anchorCtr="0"/>
          <a:lstStyle>
            <a:lvl1pPr algn="r">
              <a:buNone/>
              <a:defRPr lang="pl-PL" sz="40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/>
              <a:t>Edytuj nagłówek sekcji</a:t>
            </a:r>
          </a:p>
        </p:txBody>
      </p:sp>
      <p:sp>
        <p:nvSpPr>
          <p:cNvPr id="20" name="Tytuł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6334472" cy="1470025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 userDrawn="1"/>
        </p:nvSpPr>
        <p:spPr>
          <a:xfrm>
            <a:off x="395536" y="2348880"/>
            <a:ext cx="8280920" cy="33123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514350" lvl="0" indent="-514350" algn="ctr">
              <a:lnSpc>
                <a:spcPts val="7600"/>
              </a:lnSpc>
              <a:spcBef>
                <a:spcPct val="0"/>
              </a:spcBef>
            </a:pPr>
            <a:r>
              <a:rPr lang="pl-PL" sz="6600" dirty="0">
                <a:solidFill>
                  <a:schemeClr val="bg1"/>
                </a:solidFill>
                <a:latin typeface="Calibri Light" pitchFamily="34" charset="0"/>
                <a:ea typeface="+mj-ea"/>
                <a:cs typeface="+mj-cs"/>
              </a:rPr>
              <a:t>sprawdź nas na</a:t>
            </a:r>
          </a:p>
          <a:p>
            <a:pPr marL="514350" lvl="0" indent="-514350" algn="ctr">
              <a:lnSpc>
                <a:spcPts val="7600"/>
              </a:lnSpc>
              <a:spcBef>
                <a:spcPct val="0"/>
              </a:spcBef>
            </a:pPr>
            <a:r>
              <a:rPr lang="pl-PL" sz="7200" b="1" dirty="0" err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www.zmpd.pl</a:t>
            </a:r>
            <a:endParaRPr lang="pl-PL" sz="7200" b="1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3" name="Picture 2" descr="D:\ZMPD\PREZENTACJE\ZMPD\kursor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789040"/>
            <a:ext cx="1314450" cy="15811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091 0.3637 C 0.27657 0.32902 0.2632 0.31468 0.24601 0.29179 C 0.24463 0.28994 0.24428 0.2874 0.24289 0.28555 C 0.22136 0.25688 0.19254 0.24671 0.16355 0.24116 C 0.13456 0.22636 0.16876 0.24208 0.1349 0.2326 C 0.13265 0.23191 0.13091 0.2296 0.12865 0.22844 C 0.11997 0.22428 0.11042 0.22358 0.10157 0.21989 C 0.09272 0.21202 0.10088 0.21827 0.08577 0.21156 C 0.07709 0.20763 0.06911 0.20185 0.06025 0.19884 C 0.054 0.19237 0.0507 0.18659 0.04289 0.18405 C 0.0349 0.16763 0.04515 0.18682 0.0349 0.17341 C 0.03351 0.17156 0.03317 0.16902 0.03178 0.16717 C 0.02987 0.16463 0.02744 0.16278 0.02536 0.16069 C 0.02067 0.1422 0.02831 0.17041 0.01911 0.1459 C 0.01546 0.13619 0.01407 0.12416 0.01112 0.11422 C 0.01042 0.07075 0.02136 0.03145 5.83333E-6 9.82659E-7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Warszawa 01.01.2013 r.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9E57-929C-4233-9FD7-E427EC7D3C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16632"/>
            <a:ext cx="6491064" cy="792088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070C0"/>
                </a:solidFill>
              </a:defRPr>
            </a:lvl1pPr>
          </a:lstStyle>
          <a:p>
            <a:r>
              <a:rPr lang="pl-PL" dirty="0"/>
              <a:t>Edytuj nagłówek sekcji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Warszawa 01.01.2013 r.</a:t>
            </a: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9E57-929C-4233-9FD7-E427EC7D3C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16632"/>
            <a:ext cx="6491064" cy="792088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070C0"/>
                </a:solidFill>
              </a:defRPr>
            </a:lvl1pPr>
          </a:lstStyle>
          <a:p>
            <a:r>
              <a:rPr lang="pl-PL" dirty="0"/>
              <a:t>Edytuj nagłówek sekcji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Warszawa 01.01.2013 r.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9E57-929C-4233-9FD7-E427EC7D3C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16632"/>
            <a:ext cx="6491064" cy="792088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070C0"/>
                </a:solidFill>
              </a:defRPr>
            </a:lvl1pPr>
          </a:lstStyle>
          <a:p>
            <a:r>
              <a:rPr lang="pl-PL" dirty="0"/>
              <a:t>Edytuj nagłówek sekcji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Warszawa 01.01.2013 r.</a:t>
            </a: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9E57-929C-4233-9FD7-E427EC7D3C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876256" y="6356350"/>
            <a:ext cx="18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Warszawa 01.01.2013 r.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67544" y="6356350"/>
            <a:ext cx="56886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D779E57-929C-4233-9FD7-E427EC7D3C2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2" r:id="rId5"/>
    <p:sldLayoutId id="2147483653" r:id="rId6"/>
    <p:sldLayoutId id="2147483654" r:id="rId7"/>
    <p:sldLayoutId id="2147483655" r:id="rId8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/>
          <p:cNvSpPr>
            <a:spLocks noGrp="1"/>
          </p:cNvSpPr>
          <p:nvPr>
            <p:ph type="subTitle" idx="1"/>
          </p:nvPr>
        </p:nvSpPr>
        <p:spPr>
          <a:xfrm>
            <a:off x="5436096" y="4005064"/>
            <a:ext cx="3707904" cy="1224136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pl-PL" b="1" i="1" dirty="0"/>
              <a:t>Piotr Szymański</a:t>
            </a:r>
          </a:p>
          <a:p>
            <a:pPr algn="l"/>
            <a:r>
              <a:rPr lang="pl-PL" sz="3600" b="1" i="1" dirty="0"/>
              <a:t>Stały Przedstawiciel ZMPD przy UE</a:t>
            </a:r>
          </a:p>
          <a:p>
            <a:pPr algn="l"/>
            <a:endParaRPr lang="pl-PL" sz="2400" dirty="0"/>
          </a:p>
          <a:p>
            <a:pPr algn="l"/>
            <a:r>
              <a:rPr lang="pl-PL" sz="2400" dirty="0"/>
              <a:t>Warszawa, 9 października 2018 r.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DCDBF3B-62F3-457E-88EF-B811DB3E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76064" cy="365125"/>
          </a:xfrm>
        </p:spPr>
        <p:txBody>
          <a:bodyPr/>
          <a:lstStyle/>
          <a:p>
            <a:fld id="{7D779E57-929C-4233-9FD7-E427EC7D3C2A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7BD5F7-4F26-49BF-9DFE-9C17E16F1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44824"/>
            <a:ext cx="8568952" cy="4752528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pl-PL" sz="2800" b="1" dirty="0"/>
              <a:t>Warunki socjalne i rynek pracy</a:t>
            </a:r>
            <a:r>
              <a:rPr lang="en-GB" sz="2800" b="1" dirty="0"/>
              <a:t>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pl-PL" sz="2600" dirty="0"/>
              <a:t>Porozumienie AETR – zgodność z prawem w UK</a:t>
            </a:r>
            <a:endParaRPr lang="en-GB" sz="2600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pl-PL" sz="2600" dirty="0"/>
              <a:t>Kierowcy </a:t>
            </a:r>
            <a:r>
              <a:rPr lang="en-GB" sz="2600" dirty="0"/>
              <a:t>– </a:t>
            </a:r>
            <a:r>
              <a:rPr lang="pl-PL" sz="2600" dirty="0"/>
              <a:t>problem wiz, paszporty, czas przebywania w UK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GB" sz="14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pl-PL" sz="2800" b="1" dirty="0"/>
              <a:t>Cła</a:t>
            </a:r>
            <a:r>
              <a:rPr lang="en-GB" sz="2800" b="1" dirty="0"/>
              <a:t> – procedur</a:t>
            </a:r>
            <a:r>
              <a:rPr lang="pl-PL" sz="2800" b="1" dirty="0"/>
              <a:t>y</a:t>
            </a:r>
            <a:r>
              <a:rPr lang="en-GB" sz="2800" b="1" dirty="0"/>
              <a:t> </a:t>
            </a:r>
            <a:r>
              <a:rPr lang="pl-PL" sz="2800" b="1" dirty="0"/>
              <a:t>i</a:t>
            </a:r>
            <a:r>
              <a:rPr lang="en-GB" sz="2800" b="1" dirty="0"/>
              <a:t> </a:t>
            </a:r>
            <a:r>
              <a:rPr lang="pl-PL" sz="2800" b="1" dirty="0"/>
              <a:t>k</a:t>
            </a:r>
            <a:r>
              <a:rPr lang="en-GB" sz="2800" b="1" dirty="0"/>
              <a:t>ontrol</a:t>
            </a:r>
            <a:r>
              <a:rPr lang="pl-PL" sz="2800" b="1" dirty="0"/>
              <a:t>e</a:t>
            </a:r>
            <a:endParaRPr lang="en-GB" sz="2800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pl-PL" sz="2600" dirty="0"/>
              <a:t>W skali UE m</a:t>
            </a:r>
            <a:r>
              <a:rPr lang="en-GB" sz="2600" dirty="0" err="1"/>
              <a:t>ilion</a:t>
            </a:r>
            <a:r>
              <a:rPr lang="pl-PL" sz="2600" dirty="0"/>
              <a:t>y nowych deklaracji celnych.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pl-PL" sz="2600" dirty="0"/>
              <a:t>Kiedy </a:t>
            </a:r>
            <a:r>
              <a:rPr lang="en-GB" sz="2600" dirty="0"/>
              <a:t>UK </a:t>
            </a:r>
            <a:r>
              <a:rPr lang="pl-PL" sz="2600" dirty="0"/>
              <a:t>wejdzie do systemu </a:t>
            </a:r>
            <a:r>
              <a:rPr lang="en-GB" sz="2600" dirty="0"/>
              <a:t>N</a:t>
            </a:r>
            <a:r>
              <a:rPr lang="pl-PL" sz="2600" dirty="0"/>
              <a:t>CTS</a:t>
            </a:r>
            <a:r>
              <a:rPr lang="en-GB" sz="2600" dirty="0"/>
              <a:t>?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pl-PL" sz="2600" dirty="0"/>
              <a:t>Karnety </a:t>
            </a:r>
            <a:r>
              <a:rPr lang="en-GB" sz="2600" dirty="0"/>
              <a:t>TIR </a:t>
            </a:r>
            <a:r>
              <a:rPr lang="pl-PL" sz="2600" dirty="0"/>
              <a:t>jako jedyna pewna opcja?</a:t>
            </a:r>
            <a:endParaRPr lang="en-GB" sz="2600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862405C0-FC5B-4368-88D7-64EA43F71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6768752" cy="792088"/>
          </a:xfrm>
        </p:spPr>
        <p:txBody>
          <a:bodyPr>
            <a:normAutofit/>
          </a:bodyPr>
          <a:lstStyle/>
          <a:p>
            <a:r>
              <a:rPr lang="en-GB" sz="3000" dirty="0"/>
              <a:t>Brexit – </a:t>
            </a:r>
            <a:r>
              <a:rPr lang="pl-PL" sz="3000" dirty="0"/>
              <a:t>najważniejsze obawy sektora </a:t>
            </a:r>
            <a:r>
              <a:rPr lang="en-GB" sz="3000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762996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E051AD-4B5D-43B0-859B-051627AED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Kontrole graniczne</a:t>
            </a:r>
            <a:r>
              <a:rPr lang="en-US" dirty="0"/>
              <a:t> = </a:t>
            </a:r>
            <a:r>
              <a:rPr lang="pl-PL" dirty="0"/>
              <a:t>opóźnione dostawy</a:t>
            </a:r>
          </a:p>
          <a:p>
            <a:r>
              <a:rPr lang="pl-PL" dirty="0"/>
              <a:t>Niezakłócony ruch = </a:t>
            </a:r>
            <a:r>
              <a:rPr lang="pl-PL" b="1" dirty="0"/>
              <a:t>6 sekund </a:t>
            </a:r>
            <a:r>
              <a:rPr lang="pl-PL" dirty="0"/>
              <a:t>na pojazd.</a:t>
            </a:r>
          </a:p>
          <a:p>
            <a:r>
              <a:rPr lang="pl-PL" dirty="0"/>
              <a:t>Koszt 1 minuty kontroli = </a:t>
            </a:r>
            <a:r>
              <a:rPr lang="pl-PL" b="1" dirty="0"/>
              <a:t>3,21 funta</a:t>
            </a:r>
          </a:p>
          <a:p>
            <a:r>
              <a:rPr lang="pl-PL" dirty="0"/>
              <a:t>Dodatkowe</a:t>
            </a:r>
            <a:r>
              <a:rPr lang="en-US" dirty="0"/>
              <a:t> 2 min</a:t>
            </a:r>
            <a:r>
              <a:rPr lang="pl-PL" dirty="0"/>
              <a:t>uty na pojazd</a:t>
            </a:r>
            <a:r>
              <a:rPr lang="en-US" dirty="0"/>
              <a:t> = </a:t>
            </a:r>
            <a:r>
              <a:rPr lang="en-US" b="1" dirty="0"/>
              <a:t>27 km </a:t>
            </a:r>
            <a:r>
              <a:rPr lang="pl-PL" b="1" dirty="0"/>
              <a:t>kolejki</a:t>
            </a:r>
            <a:endParaRPr lang="en-US" b="1" dirty="0"/>
          </a:p>
          <a:p>
            <a:r>
              <a:rPr lang="pl-PL" dirty="0"/>
              <a:t>Kontrole weterynaryjne i fitosanitarne</a:t>
            </a:r>
            <a:endParaRPr lang="en-US" dirty="0"/>
          </a:p>
          <a:p>
            <a:r>
              <a:rPr lang="pl-PL" dirty="0"/>
              <a:t>Wspólne standardy dla towarów – czy możliwe?</a:t>
            </a:r>
          </a:p>
          <a:p>
            <a:r>
              <a:rPr lang="pl-PL" dirty="0"/>
              <a:t>Koniec modelu </a:t>
            </a:r>
            <a:r>
              <a:rPr lang="pl-PL" dirty="0" err="1"/>
              <a:t>just</a:t>
            </a:r>
            <a:r>
              <a:rPr lang="pl-PL" dirty="0"/>
              <a:t>-in-</a:t>
            </a:r>
            <a:r>
              <a:rPr lang="pl-PL" dirty="0" err="1"/>
              <a:t>time</a:t>
            </a:r>
            <a:r>
              <a:rPr lang="pl-PL" dirty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1E9BABF6-0248-4903-83E1-9A4600B839C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Problemy na granicach</a:t>
            </a:r>
            <a:endParaRPr lang="en-GB" sz="3200" b="1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81F052B7-697F-4A87-B51C-3F09EFD69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6768752" cy="792088"/>
          </a:xfrm>
        </p:spPr>
        <p:txBody>
          <a:bodyPr>
            <a:normAutofit/>
          </a:bodyPr>
          <a:lstStyle/>
          <a:p>
            <a:r>
              <a:rPr lang="en-GB" sz="3000" dirty="0"/>
              <a:t>Brexit – </a:t>
            </a:r>
            <a:r>
              <a:rPr lang="pl-PL" sz="3000" dirty="0"/>
              <a:t>najważniejsze obawy sektora </a:t>
            </a:r>
            <a:r>
              <a:rPr lang="en-GB" sz="3000" dirty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113690696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E051AD-4B5D-43B0-859B-051627AED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64" y="2085826"/>
            <a:ext cx="8363272" cy="46555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800" dirty="0"/>
              <a:t>Brak porozumienia </a:t>
            </a:r>
            <a:r>
              <a:rPr lang="pl-PL" sz="2800" b="1" dirty="0"/>
              <a:t>to nie rozwiązanie</a:t>
            </a:r>
            <a:r>
              <a:rPr lang="pl-PL" sz="2800" dirty="0"/>
              <a:t>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pl-PL" sz="2800" dirty="0"/>
              <a:t>Nie ma wymiany handlowej bez transportu.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pl-PL" sz="2800" dirty="0"/>
              <a:t>Transport drogowy </a:t>
            </a:r>
            <a:r>
              <a:rPr lang="pl-PL" sz="2800" b="1" dirty="0"/>
              <a:t>priorytetem</a:t>
            </a:r>
            <a:r>
              <a:rPr lang="pl-PL" sz="2800" dirty="0"/>
              <a:t> w czasie negocjacji.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Przewidywalność i pewność dostaw warunkiem utrzymania europejskich łańcuchów produkcji.</a:t>
            </a:r>
            <a:endParaRPr lang="en-GB" sz="2800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81F052B7-697F-4A87-B51C-3F09EFD69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6768752" cy="792088"/>
          </a:xfrm>
        </p:spPr>
        <p:txBody>
          <a:bodyPr>
            <a:normAutofit/>
          </a:bodyPr>
          <a:lstStyle/>
          <a:p>
            <a:r>
              <a:rPr lang="pl-PL" sz="3000" dirty="0"/>
              <a:t>Nasze rekomendacje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3990585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2910" y="2285992"/>
            <a:ext cx="7776864" cy="3312368"/>
          </a:xfrm>
        </p:spPr>
        <p:txBody>
          <a:bodyPr>
            <a:normAutofit fontScale="92500"/>
          </a:bodyPr>
          <a:lstStyle/>
          <a:p>
            <a:pPr algn="ctr"/>
            <a:r>
              <a:rPr lang="pl-PL" sz="4400" dirty="0"/>
              <a:t>Dziękuję za uwagę! </a:t>
            </a:r>
          </a:p>
          <a:p>
            <a:pPr algn="l"/>
            <a:endParaRPr lang="pl-PL" sz="3600" dirty="0"/>
          </a:p>
          <a:p>
            <a:pPr algn="l"/>
            <a:endParaRPr lang="pl-PL" sz="3600" dirty="0"/>
          </a:p>
          <a:p>
            <a:pPr algn="l"/>
            <a:r>
              <a:rPr lang="pl-PL" sz="3600" dirty="0"/>
              <a:t>					Sprawdź nas na 						</a:t>
            </a:r>
            <a:r>
              <a:rPr lang="pl-PL" sz="3600" b="1" i="1" dirty="0"/>
              <a:t>www.zmpd.pl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7D3C243-A4C7-4708-AFF0-8770DB6F6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9E57-929C-4233-9FD7-E427EC7D3C2A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C7C35B-6F73-47C4-B7DE-CEE6B8E22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Handel </a:t>
            </a:r>
            <a:r>
              <a:rPr lang="en-US" sz="3200" dirty="0"/>
              <a:t>UE-UK </a:t>
            </a:r>
            <a:r>
              <a:rPr lang="pl-PL" sz="3200" dirty="0"/>
              <a:t>w liczbach</a:t>
            </a:r>
            <a:endParaRPr lang="en-US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0B091B-5A55-49E6-B1D0-C26FD5901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2340000"/>
            <a:ext cx="8654642" cy="3776100"/>
          </a:xfrm>
        </p:spPr>
        <p:txBody>
          <a:bodyPr lIns="72000" tIns="72000" bIns="72000" spcCol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r>
              <a:rPr lang="en-IE" b="1" dirty="0">
                <a:effectLst/>
              </a:rPr>
              <a:t>4,4 </a:t>
            </a:r>
            <a:r>
              <a:rPr lang="en-GB" b="1" dirty="0" err="1">
                <a:effectLst/>
              </a:rPr>
              <a:t>mln</a:t>
            </a:r>
            <a:r>
              <a:rPr lang="en-IE" b="1" dirty="0">
                <a:effectLst/>
              </a:rPr>
              <a:t> </a:t>
            </a:r>
            <a:r>
              <a:rPr lang="pl-PL" dirty="0">
                <a:effectLst/>
              </a:rPr>
              <a:t>ciężarówek rocznie między</a:t>
            </a:r>
            <a:r>
              <a:rPr lang="en-IE" dirty="0">
                <a:effectLst/>
              </a:rPr>
              <a:t> UE-UK</a:t>
            </a:r>
          </a:p>
          <a:p>
            <a:r>
              <a:rPr lang="en-IE" b="1" dirty="0">
                <a:effectLst/>
              </a:rPr>
              <a:t>4 </a:t>
            </a:r>
            <a:r>
              <a:rPr lang="en-IE" b="1" dirty="0" err="1">
                <a:effectLst/>
              </a:rPr>
              <a:t>mln</a:t>
            </a:r>
            <a:r>
              <a:rPr lang="en-IE" b="1" dirty="0">
                <a:effectLst/>
              </a:rPr>
              <a:t> </a:t>
            </a:r>
            <a:r>
              <a:rPr lang="pl-PL" dirty="0">
                <a:effectLst/>
              </a:rPr>
              <a:t>przez</a:t>
            </a:r>
            <a:r>
              <a:rPr lang="en-IE" dirty="0">
                <a:effectLst/>
              </a:rPr>
              <a:t> Dover – </a:t>
            </a:r>
            <a:r>
              <a:rPr lang="en-IE" b="1" dirty="0">
                <a:effectLst/>
              </a:rPr>
              <a:t>11.600</a:t>
            </a:r>
            <a:r>
              <a:rPr lang="en-IE" dirty="0">
                <a:effectLst/>
              </a:rPr>
              <a:t> </a:t>
            </a:r>
            <a:r>
              <a:rPr lang="pl-PL" dirty="0">
                <a:effectLst/>
              </a:rPr>
              <a:t>pojazdów dziennie</a:t>
            </a:r>
            <a:endParaRPr lang="en-IE" dirty="0">
              <a:effectLst/>
            </a:endParaRPr>
          </a:p>
          <a:p>
            <a:r>
              <a:rPr lang="pl-PL" dirty="0">
                <a:effectLst/>
              </a:rPr>
              <a:t>Łączna wartość wymiany</a:t>
            </a:r>
            <a:r>
              <a:rPr lang="en-IE" dirty="0">
                <a:effectLst/>
              </a:rPr>
              <a:t> - </a:t>
            </a:r>
            <a:r>
              <a:rPr lang="en-IE" b="1" dirty="0">
                <a:effectLst/>
              </a:rPr>
              <a:t>550 </a:t>
            </a:r>
            <a:r>
              <a:rPr lang="pl-PL" b="1" dirty="0">
                <a:effectLst/>
              </a:rPr>
              <a:t>mld</a:t>
            </a:r>
            <a:r>
              <a:rPr lang="en-IE" b="1" dirty="0">
                <a:effectLst/>
              </a:rPr>
              <a:t> e</a:t>
            </a:r>
            <a:r>
              <a:rPr lang="pl-PL" b="1" dirty="0" err="1">
                <a:effectLst/>
              </a:rPr>
              <a:t>uro</a:t>
            </a:r>
            <a:endParaRPr lang="en-IE" dirty="0">
              <a:effectLst/>
            </a:endParaRPr>
          </a:p>
          <a:p>
            <a:r>
              <a:rPr lang="pl-PL" dirty="0">
                <a:effectLst/>
              </a:rPr>
              <a:t>Firmy z </a:t>
            </a:r>
            <a:r>
              <a:rPr lang="en-IE" dirty="0">
                <a:effectLst/>
              </a:rPr>
              <a:t>U</a:t>
            </a:r>
            <a:r>
              <a:rPr lang="pl-PL" dirty="0">
                <a:effectLst/>
              </a:rPr>
              <a:t>E</a:t>
            </a:r>
            <a:r>
              <a:rPr lang="en-IE" dirty="0">
                <a:effectLst/>
              </a:rPr>
              <a:t>-27 </a:t>
            </a:r>
            <a:r>
              <a:rPr lang="pl-PL" dirty="0">
                <a:effectLst/>
              </a:rPr>
              <a:t>realizują</a:t>
            </a:r>
            <a:r>
              <a:rPr lang="en-IE" dirty="0">
                <a:effectLst/>
              </a:rPr>
              <a:t> </a:t>
            </a:r>
            <a:r>
              <a:rPr lang="en-IE" b="1" dirty="0">
                <a:effectLst/>
              </a:rPr>
              <a:t>80%</a:t>
            </a:r>
            <a:r>
              <a:rPr lang="en-IE" dirty="0">
                <a:effectLst/>
              </a:rPr>
              <a:t> </a:t>
            </a:r>
            <a:r>
              <a:rPr lang="pl-PL" dirty="0">
                <a:effectLst/>
              </a:rPr>
              <a:t>operacji </a:t>
            </a:r>
          </a:p>
          <a:p>
            <a:r>
              <a:rPr lang="pl-PL" dirty="0">
                <a:effectLst/>
              </a:rPr>
              <a:t>Firmy z PL odpowiadają za </a:t>
            </a:r>
            <a:r>
              <a:rPr lang="pl-PL" b="1" dirty="0">
                <a:effectLst/>
              </a:rPr>
              <a:t>23% </a:t>
            </a:r>
            <a:r>
              <a:rPr lang="pl-PL" dirty="0">
                <a:effectLst/>
              </a:rPr>
              <a:t>operacji</a:t>
            </a:r>
            <a:endParaRPr lang="en-I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90311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Transport drogowy UE-UK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492375"/>
          <a:ext cx="8229600" cy="363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Źródło: Eurostat.</a:t>
            </a:r>
          </a:p>
          <a:p>
            <a:endParaRPr lang="pl-PL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pl-PL" sz="3500" dirty="0">
                <a:solidFill>
                  <a:prstClr val="white"/>
                </a:solidFill>
              </a:rPr>
              <a:t>Międzynarodowy drogowy transport rzeczy, towary załadowane  w poszczególnych państwach i przewiezione przez przewoźników z tych państw, </a:t>
            </a:r>
            <a:br>
              <a:rPr lang="pl-PL" sz="3500" dirty="0">
                <a:solidFill>
                  <a:prstClr val="white"/>
                </a:solidFill>
              </a:rPr>
            </a:br>
            <a:r>
              <a:rPr lang="pl-PL" sz="3500" dirty="0">
                <a:solidFill>
                  <a:prstClr val="white"/>
                </a:solidFill>
              </a:rPr>
              <a:t>a rozładowane w UK [tys. ton]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356435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Transport drogowy UE-UK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216654"/>
              </p:ext>
            </p:extLst>
          </p:nvPr>
        </p:nvGraphicFramePr>
        <p:xfrm>
          <a:off x="457200" y="2722562"/>
          <a:ext cx="8229600" cy="363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Źródło: Eurostat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3"/>
          </p:nvPr>
        </p:nvSpPr>
        <p:spPr>
          <a:xfrm>
            <a:off x="467544" y="1700808"/>
            <a:ext cx="8219256" cy="864096"/>
          </a:xfrm>
        </p:spPr>
        <p:txBody>
          <a:bodyPr>
            <a:noAutofit/>
          </a:bodyPr>
          <a:lstStyle/>
          <a:p>
            <a:pPr lvl="0"/>
            <a:r>
              <a:rPr lang="pl-PL" sz="1900" dirty="0">
                <a:solidFill>
                  <a:prstClr val="white"/>
                </a:solidFill>
              </a:rPr>
              <a:t>Międzynarodowy  drogowy transport rzeczy, towary załadowane w UK</a:t>
            </a:r>
            <a:br>
              <a:rPr lang="pl-PL" sz="1900" dirty="0">
                <a:solidFill>
                  <a:prstClr val="white"/>
                </a:solidFill>
              </a:rPr>
            </a:br>
            <a:r>
              <a:rPr lang="pl-PL" sz="1900" dirty="0">
                <a:solidFill>
                  <a:prstClr val="white"/>
                </a:solidFill>
              </a:rPr>
              <a:t>i rozładowane w poszczególnych  państwach, przewozy wykonane przez przewoźników z tych poszczególnych państw [tys. ton]</a:t>
            </a:r>
          </a:p>
        </p:txBody>
      </p:sp>
    </p:spTree>
    <p:extLst>
      <p:ext uri="{BB962C8B-B14F-4D97-AF65-F5344CB8AC3E}">
        <p14:creationId xmlns:p14="http://schemas.microsoft.com/office/powerpoint/2010/main" val="227585478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Przewozy drogowe z UK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/>
          </p:nvPr>
        </p:nvGraphicFramePr>
        <p:xfrm>
          <a:off x="467544" y="2636912"/>
          <a:ext cx="7920880" cy="363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Źródło: Eurostat.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3"/>
          </p:nvPr>
        </p:nvSpPr>
        <p:spPr>
          <a:xfrm>
            <a:off x="124969" y="1630056"/>
            <a:ext cx="8208912" cy="792088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Przewozy kraje trzecie wykonane przez przewoźników z poszczególnych państw, załadunek w UK [tys. ton]</a:t>
            </a:r>
          </a:p>
        </p:txBody>
      </p:sp>
    </p:spTree>
    <p:extLst>
      <p:ext uri="{BB962C8B-B14F-4D97-AF65-F5344CB8AC3E}">
        <p14:creationId xmlns:p14="http://schemas.microsoft.com/office/powerpoint/2010/main" val="353461701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Przewozy do UK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492375"/>
          <a:ext cx="8229600" cy="363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/>
              <a:t>Źródło:Eurostat</a:t>
            </a:r>
            <a:endParaRPr lang="pl-PL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Przewozy kraje trzecie wykonane przez przewoźników z poszczególnych państw, rozładunek w  UK [tys. ton]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Transport drogowy UE-UK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11756"/>
              </p:ext>
            </p:extLst>
          </p:nvPr>
        </p:nvGraphicFramePr>
        <p:xfrm>
          <a:off x="457200" y="2492375"/>
          <a:ext cx="8229600" cy="363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Źródło: Eurostat.</a:t>
            </a:r>
          </a:p>
          <a:p>
            <a:endParaRPr lang="pl-PL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pPr lvl="0"/>
            <a:r>
              <a:rPr lang="pl-PL" sz="2000" dirty="0">
                <a:solidFill>
                  <a:prstClr val="white"/>
                </a:solidFill>
              </a:rPr>
              <a:t>Przewozy kabotażowe w UK wykonane przez przewoźników z poszczególnych państw [tys. </a:t>
            </a:r>
            <a:r>
              <a:rPr lang="pl-PL" sz="2000" dirty="0" err="1">
                <a:solidFill>
                  <a:prstClr val="white"/>
                </a:solidFill>
              </a:rPr>
              <a:t>tkm</a:t>
            </a:r>
            <a:r>
              <a:rPr lang="pl-PL" sz="2000" dirty="0">
                <a:solidFill>
                  <a:prstClr val="white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6137571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C856D0B-20AD-41B3-8621-8BD0A7FF8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9E57-929C-4233-9FD7-E427EC7D3C2A}" type="slidenum">
              <a:rPr lang="pl-PL" smtClean="0"/>
              <a:pPr/>
              <a:t>8</a:t>
            </a:fld>
            <a:endParaRPr lang="pl-PL"/>
          </a:p>
        </p:txBody>
      </p:sp>
      <p:pic>
        <p:nvPicPr>
          <p:cNvPr id="9" name="Picture Placeholder 6">
            <a:extLst>
              <a:ext uri="{FF2B5EF4-FFF2-40B4-BE49-F238E27FC236}">
                <a16:creationId xmlns:a16="http://schemas.microsoft.com/office/drawing/2014/main" id="{520A510F-9BF6-4FA0-8586-1309E1186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8" b="9048"/>
          <a:stretch>
            <a:fillRect/>
          </a:stretch>
        </p:blipFill>
        <p:spPr>
          <a:xfrm>
            <a:off x="-118863" y="0"/>
            <a:ext cx="9443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6801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132759-3AED-490B-A11B-FA5E9AC80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6840760" cy="792088"/>
          </a:xfrm>
        </p:spPr>
        <p:txBody>
          <a:bodyPr>
            <a:normAutofit/>
          </a:bodyPr>
          <a:lstStyle/>
          <a:p>
            <a:r>
              <a:rPr lang="en-GB" sz="3000" dirty="0"/>
              <a:t>Brexit – </a:t>
            </a:r>
            <a:r>
              <a:rPr lang="pl-PL" sz="3000" dirty="0"/>
              <a:t>najważniejsze obawy sektora </a:t>
            </a:r>
            <a:r>
              <a:rPr lang="en-GB" sz="3000" dirty="0"/>
              <a:t>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5CBB72-422B-4B8F-ABF4-DCFC77C8EFB7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323528" y="1772816"/>
            <a:ext cx="8568952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Dostęp do zawodu</a:t>
            </a:r>
            <a:r>
              <a:rPr lang="en-GB" sz="2800" b="1" dirty="0"/>
              <a:t>:</a:t>
            </a:r>
          </a:p>
          <a:p>
            <a:r>
              <a:rPr lang="pl-PL" sz="2800" dirty="0"/>
              <a:t>Świadectwo kwalifikacji zawodowych (CPC) </a:t>
            </a:r>
          </a:p>
          <a:p>
            <a:r>
              <a:rPr lang="pl-PL" sz="2800" dirty="0"/>
              <a:t>Prawa jazdy </a:t>
            </a:r>
            <a:r>
              <a:rPr lang="en-GB" sz="2800" dirty="0"/>
              <a:t>- UK </a:t>
            </a:r>
            <a:r>
              <a:rPr lang="pl-PL" sz="2800" dirty="0"/>
              <a:t>w Konwencji Wiedeńskiej.</a:t>
            </a:r>
            <a:endParaRPr lang="en-GB" sz="2800" dirty="0"/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pl-PL" sz="2800" b="1" dirty="0"/>
              <a:t>Dostęp do rynku</a:t>
            </a:r>
            <a:r>
              <a:rPr lang="en-GB" sz="2800" b="1" dirty="0"/>
              <a:t>:</a:t>
            </a:r>
          </a:p>
          <a:p>
            <a:r>
              <a:rPr lang="pl-PL" sz="2800" dirty="0"/>
              <a:t>Licencja wspólnotowa przestanie obowiązywać?</a:t>
            </a:r>
          </a:p>
          <a:p>
            <a:r>
              <a:rPr lang="pl-PL" sz="2800" dirty="0"/>
              <a:t>Nowy wzajemnie uznawany system licencyjny?</a:t>
            </a:r>
            <a:endParaRPr lang="en-GB" sz="2800" dirty="0"/>
          </a:p>
          <a:p>
            <a:r>
              <a:rPr lang="pl-PL" sz="2800" dirty="0"/>
              <a:t>Pozwolenia</a:t>
            </a:r>
            <a:r>
              <a:rPr lang="en-GB" sz="2800" dirty="0"/>
              <a:t> </a:t>
            </a:r>
            <a:r>
              <a:rPr lang="pl-PL" sz="2800" dirty="0"/>
              <a:t>EKMT jedyną pewną opcją </a:t>
            </a:r>
          </a:p>
          <a:p>
            <a:r>
              <a:rPr lang="pl-PL" sz="2800" dirty="0"/>
              <a:t>Kabotaż – problematyczny w umowie wielostronnej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8105888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otyw pakietu Office">
  <a:themeElements>
    <a:clrScheme name="Szablon ZMPD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315784"/>
      </a:accent1>
      <a:accent2>
        <a:srgbClr val="4F81BD"/>
      </a:accent2>
      <a:accent3>
        <a:srgbClr val="95B3D7"/>
      </a:accent3>
      <a:accent4>
        <a:srgbClr val="DBE5F1"/>
      </a:accent4>
      <a:accent5>
        <a:srgbClr val="92CDDC"/>
      </a:accent5>
      <a:accent6>
        <a:srgbClr val="4BACC6"/>
      </a:accent6>
      <a:hlink>
        <a:srgbClr val="00B0F0"/>
      </a:hlink>
      <a:folHlink>
        <a:srgbClr val="B8CCE4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9038</TotalTime>
  <Words>383</Words>
  <Application>Microsoft Office PowerPoint</Application>
  <PresentationFormat>Pokaz na ekranie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Motyw pakietu Office</vt:lpstr>
      <vt:lpstr>Prezentacja programu PowerPoint</vt:lpstr>
      <vt:lpstr>Handel UE-UK w liczbach</vt:lpstr>
      <vt:lpstr>Transport drogowy UE-UK</vt:lpstr>
      <vt:lpstr>Transport drogowy UE-UK</vt:lpstr>
      <vt:lpstr>Przewozy drogowe z UK</vt:lpstr>
      <vt:lpstr>Przewozy do UK</vt:lpstr>
      <vt:lpstr>Transport drogowy UE-UK</vt:lpstr>
      <vt:lpstr>Prezentacja programu PowerPoint</vt:lpstr>
      <vt:lpstr>Brexit – najważniejsze obawy sektora (1)</vt:lpstr>
      <vt:lpstr>Brexit – najważniejsze obawy sektora (2)</vt:lpstr>
      <vt:lpstr>Brexit – najważniejsze obawy sektora (3)</vt:lpstr>
      <vt:lpstr>Nasze rekomendacje</vt:lpstr>
      <vt:lpstr>Prezentacja programu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adrian.podbielski</dc:creator>
  <cp:lastModifiedBy>Piotr Szymanski</cp:lastModifiedBy>
  <cp:revision>194</cp:revision>
  <cp:lastPrinted>2018-10-08T13:16:20Z</cp:lastPrinted>
  <dcterms:created xsi:type="dcterms:W3CDTF">2013-03-21T08:34:15Z</dcterms:created>
  <dcterms:modified xsi:type="dcterms:W3CDTF">2018-10-09T06:36:45Z</dcterms:modified>
</cp:coreProperties>
</file>